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3" r:id="rId4"/>
    <p:sldId id="265" r:id="rId5"/>
    <p:sldId id="266" r:id="rId6"/>
    <p:sldId id="267" r:id="rId7"/>
    <p:sldId id="268" r:id="rId8"/>
    <p:sldId id="257" r:id="rId9"/>
    <p:sldId id="269" r:id="rId10"/>
    <p:sldId id="270" r:id="rId11"/>
    <p:sldId id="262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514"/>
    <a:srgbClr val="BD3E15"/>
    <a:srgbClr val="D2C3A7"/>
    <a:srgbClr val="CCBDA6"/>
    <a:srgbClr val="B04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5401" autoAdjust="0"/>
  </p:normalViewPr>
  <p:slideViewPr>
    <p:cSldViewPr snapToGrid="0">
      <p:cViewPr varScale="1">
        <p:scale>
          <a:sx n="85" d="100"/>
          <a:sy n="85" d="100"/>
        </p:scale>
        <p:origin x="3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310FB-9205-43E0-BAD9-3D2747847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1B73F5-2854-4A35-AA9F-584EAD9AF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B6D13-0A3E-4FEB-B7E3-247A04BA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B803A-8819-4FE0-ABFD-2CE739489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0651B-EEC2-48D7-98ED-BD285230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AC4472-D33C-4772-8B9E-E05CCABC509C}"/>
              </a:ext>
            </a:extLst>
          </p:cNvPr>
          <p:cNvSpPr/>
          <p:nvPr userDrawn="1"/>
        </p:nvSpPr>
        <p:spPr>
          <a:xfrm>
            <a:off x="12435820" y="212756"/>
            <a:ext cx="346450" cy="369168"/>
          </a:xfrm>
          <a:prstGeom prst="rect">
            <a:avLst/>
          </a:prstGeom>
          <a:solidFill>
            <a:srgbClr val="CCBDA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B22123-CB89-4B89-BFCE-529921252229}"/>
              </a:ext>
            </a:extLst>
          </p:cNvPr>
          <p:cNvSpPr/>
          <p:nvPr userDrawn="1"/>
        </p:nvSpPr>
        <p:spPr>
          <a:xfrm>
            <a:off x="12435820" y="887410"/>
            <a:ext cx="346450" cy="369168"/>
          </a:xfrm>
          <a:prstGeom prst="rect">
            <a:avLst/>
          </a:prstGeom>
          <a:solidFill>
            <a:srgbClr val="BD3E1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9D1107-4AC8-4212-8E45-03ECEABED0E4}"/>
              </a:ext>
            </a:extLst>
          </p:cNvPr>
          <p:cNvSpPr/>
          <p:nvPr userDrawn="1"/>
        </p:nvSpPr>
        <p:spPr>
          <a:xfrm>
            <a:off x="12435820" y="1562064"/>
            <a:ext cx="346450" cy="369168"/>
          </a:xfrm>
          <a:prstGeom prst="rect">
            <a:avLst/>
          </a:prstGeom>
          <a:solidFill>
            <a:srgbClr val="28251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650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388BC-11D6-432D-B3DF-25C177DF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5D862-B25B-45B9-9707-1618F5BD0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3EAF7-3D4B-4553-9739-E481B3BF4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14250-ED27-4B4C-A2C1-983F79B20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C4A02-8259-4A3D-A6CC-DA48A684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280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3EEF86-54EB-4958-8C41-37E1889CA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55161B-38E4-40B1-BF64-6A13B5534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B10C1-76C6-4DF0-9FD8-09C1DC024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3A08A-DA31-4134-89B1-9CBC5CEB7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7F88C-F048-4EA1-8696-E2E9BC06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76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123C-D997-4B73-8A27-DC45BE15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2C103-BE8D-4C8B-BAFF-1672F60E8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087F-BBF3-4002-8066-3594B7414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19458-4B81-43F4-9384-2A41367C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31F22-B897-4865-A203-68926C3DB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613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20BF-FB99-4109-8E1B-D3EEAEF3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5A83-628F-455B-BF22-C1F86C4D6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4A2DB-21D9-4B52-B66C-B7D25DF4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90428-198E-4022-A5D5-103EF13A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514E8-B107-47A9-A4F2-474881F9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183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2AECF-552C-4462-BA1D-864C6E61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10B3-7AB4-4CF9-BE73-A0E51D020A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17525-3334-4A93-99AB-767A3A755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598A33-B9EB-4837-A827-BFFB50EFD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CAE8B-CAA1-4E7F-B2AF-4E2A4FC2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7F223-7B28-4522-B04E-644840CA2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906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0C6F-F025-4590-B2DF-87CF13851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77D51-A613-45CB-A96E-077DE3D88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FE72F-ACA6-4917-AAD4-B4E4A81BB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44142E-9BD2-46BE-AC84-1CAAB6ADF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580187-1C5B-471E-9241-D25191F56A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A157D9-5547-4D05-974B-281432393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CBC6E1-F003-4863-B403-FBDCA5C0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264D95-A848-4E5F-92B9-80E37215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10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114CA-36C3-4B90-88F4-516D11E4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E7CCA7-3170-46CB-8E1C-579D8F2B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54D97-7315-4694-A588-1568AD40D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0D2AF-DB76-4B16-A716-385B836F8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87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712D30-327D-4509-A25F-E2EB10E4A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E03A8E-F532-4F57-B1FD-860578CC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D39C5-11BB-4935-AF8D-ADB18EC2B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159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58E04-0ED9-4565-B40A-45764096D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434BD-D451-491B-AAEA-1597067CB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63419F-FC38-437E-95C7-1E0312991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77459-E261-4055-99F1-4477B62C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E579F-911F-451A-8DD5-54FD9CEB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B0B79-52FB-454C-A960-DCA677A7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760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9A74E-9E6D-4AF0-B2F7-7070D162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686529-BC8A-43E1-91CE-F23F64B6C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F4978-F9E7-4699-939C-6969DFB1F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EB3E2-E204-476C-8F5C-3556E6570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B3E54-0695-4191-BAAE-FBE9003C3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25FF4-AE2E-497E-B233-C0042F3A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809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EF500B-EB84-49E2-A895-EE430DA0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DEFBF-0808-4515-96FA-176F0103A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653F5-39F6-4E59-95D2-B56647EC6A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CACA-7D9D-4832-A6A6-951E12B33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CEA24-4C8C-438A-9632-7872827AB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82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l-stockandresources.deviantart.com/art/Old-Paper-Stock-334708764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thiagovidal/art/Aluminum-Foil-texture-576390265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5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5E2E5-9E95-44A9-A85E-1B8523105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966" y="133698"/>
            <a:ext cx="9222612" cy="325627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ZX Spectrum 7" panose="02000000000000000000" pitchFamily="2" charset="0"/>
              </a:rPr>
              <a:t>Towards Emulation of the BBC Micro Computer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AD8D3D-2D7B-46F8-9280-C619FBF79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656" y="3190592"/>
            <a:ext cx="4421246" cy="3117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578472-776B-47B2-AD13-C99C9E886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41" y="3861189"/>
            <a:ext cx="3597569" cy="16229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9EAD4F-B6D9-4D05-A537-03678AE1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248" y="3743893"/>
            <a:ext cx="2445877" cy="28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98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5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E47064E-821B-453B-A859-A2237B919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975" y="2341220"/>
            <a:ext cx="2081376" cy="542226"/>
          </a:xfrm>
        </p:spPr>
        <p:txBody>
          <a:bodyPr anchor="ctr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1EBB8DB-C90F-49AB-B8B0-F1CF2C181263}"/>
              </a:ext>
            </a:extLst>
          </p:cNvPr>
          <p:cNvSpPr txBox="1">
            <a:spLocks/>
          </p:cNvSpPr>
          <p:nvPr/>
        </p:nvSpPr>
        <p:spPr>
          <a:xfrm>
            <a:off x="3376975" y="4030054"/>
            <a:ext cx="2754554" cy="5422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Current instruction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E6C9F3F-D5BF-4A15-A24C-E74C2327B170}"/>
              </a:ext>
            </a:extLst>
          </p:cNvPr>
          <p:cNvSpPr txBox="1">
            <a:spLocks/>
          </p:cNvSpPr>
          <p:nvPr/>
        </p:nvSpPr>
        <p:spPr>
          <a:xfrm>
            <a:off x="3376975" y="4898252"/>
            <a:ext cx="2081376" cy="5422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Emulator messages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E67C0FF-8146-4D64-BB0F-78DC409853E1}"/>
              </a:ext>
            </a:extLst>
          </p:cNvPr>
          <p:cNvSpPr txBox="1">
            <a:spLocks/>
          </p:cNvSpPr>
          <p:nvPr/>
        </p:nvSpPr>
        <p:spPr>
          <a:xfrm>
            <a:off x="3376975" y="5766450"/>
            <a:ext cx="2081376" cy="5422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Program output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C4E486-C004-463E-92A4-B5C933A69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93" y="681831"/>
            <a:ext cx="2409843" cy="592459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7D374E92-5E04-43D6-9ACE-CF24FDEB963A}"/>
              </a:ext>
            </a:extLst>
          </p:cNvPr>
          <p:cNvSpPr/>
          <p:nvPr/>
        </p:nvSpPr>
        <p:spPr>
          <a:xfrm>
            <a:off x="3012471" y="2014803"/>
            <a:ext cx="213173" cy="1048158"/>
          </a:xfrm>
          <a:prstGeom prst="rightBrac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F014FFD-F06A-4534-9197-B45F02114BA4}"/>
              </a:ext>
            </a:extLst>
          </p:cNvPr>
          <p:cNvSpPr txBox="1">
            <a:spLocks/>
          </p:cNvSpPr>
          <p:nvPr/>
        </p:nvSpPr>
        <p:spPr>
          <a:xfrm>
            <a:off x="6979413" y="1150892"/>
            <a:ext cx="3000450" cy="19120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Single step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to completion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Dump core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2407249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68BA1E-2208-4C9E-A43A-3803EE698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885" y="0"/>
            <a:ext cx="8406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6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9CBE-FBFF-4CF7-836F-9916F3BAB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31209-B8DF-41B8-B863-A48C407DC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5FA1F-5754-4B93-94E3-E8B9CAE26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41" y="778822"/>
            <a:ext cx="8944040" cy="5134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DE2A4A-87C0-4EDE-8D52-FFE853CEF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53" y="4286319"/>
            <a:ext cx="10964826" cy="1761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AFF3A5-1137-4C65-A629-0DB97BE4F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848" y="1485886"/>
            <a:ext cx="8730969" cy="215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91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C6AAD-79ED-4D0A-B787-7E4D99484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31" y="258539"/>
            <a:ext cx="10446973" cy="753737"/>
          </a:xfrm>
        </p:spPr>
        <p:txBody>
          <a:bodyPr/>
          <a:lstStyle/>
          <a:p>
            <a:r>
              <a:rPr lang="en-US" b="1" dirty="0">
                <a:latin typeface="ZX Spectrum 7" panose="02000000000000000000" pitchFamily="2" charset="0"/>
              </a:rPr>
              <a:t>Some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17E39-A9AD-47FE-B86C-70E5DA8A5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9" y="1422381"/>
            <a:ext cx="815269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BBC Computer Literacy Project</a:t>
            </a:r>
          </a:p>
          <a:p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Launched 1981</a:t>
            </a:r>
          </a:p>
          <a:p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Manufactured by Acorn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 MHz MOS Technology 6502/6512</a:t>
            </a:r>
            <a:endParaRPr lang="en-US" b="0" i="0" dirty="0">
              <a:solidFill>
                <a:srgbClr val="20212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RAM 16–32 KiB </a:t>
            </a:r>
          </a:p>
          <a:p>
            <a:r>
              <a:rPr lang="en-US" noProof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Graphics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- 6845 CRTC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Modes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160 × 256 8 </a:t>
            </a:r>
            <a:r>
              <a:rPr lang="en-GB" noProof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Colours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640 × 256 1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Colours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Teletext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Sound – Texas Instruments SN76489 ADSL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DB46F-A61A-4813-861E-23190CC8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345" y="442944"/>
            <a:ext cx="3730626" cy="426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6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0ADCFEF-AA37-45F3-8D17-E2ED455C2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54340"/>
            <a:ext cx="10446973" cy="753737"/>
          </a:xfrm>
        </p:spPr>
        <p:txBody>
          <a:bodyPr/>
          <a:lstStyle/>
          <a:p>
            <a:r>
              <a:rPr lang="en-US" b="1" dirty="0">
                <a:latin typeface="ZX Spectrum 7" panose="02000000000000000000" pitchFamily="2" charset="0"/>
              </a:rPr>
              <a:t>Expansion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54BDD3-0F8A-4216-81D4-36D2139A7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" y="941560"/>
            <a:ext cx="12192000" cy="30033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DA91B9-0D42-433D-857D-5FF9EDD7D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77" y="4284118"/>
            <a:ext cx="11880615" cy="190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6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0ADCFEF-AA37-45F3-8D17-E2ED455C2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54340"/>
            <a:ext cx="10446973" cy="753737"/>
          </a:xfrm>
        </p:spPr>
        <p:txBody>
          <a:bodyPr/>
          <a:lstStyle/>
          <a:p>
            <a:r>
              <a:rPr lang="en-US" b="1" dirty="0">
                <a:latin typeface="ZX Spectrum 7" panose="02000000000000000000" pitchFamily="2" charset="0"/>
              </a:rPr>
              <a:t>Software - Games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BDECD-C3E7-44FD-AF29-19AB791C7283}"/>
              </a:ext>
            </a:extLst>
          </p:cNvPr>
          <p:cNvSpPr txBox="1"/>
          <p:nvPr/>
        </p:nvSpPr>
        <p:spPr>
          <a:xfrm>
            <a:off x="840578" y="1008077"/>
            <a:ext cx="2334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Elite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7A6B1-CEAB-4BF6-8AE9-7D83A9DEDE3C}"/>
              </a:ext>
            </a:extLst>
          </p:cNvPr>
          <p:cNvSpPr txBox="1"/>
          <p:nvPr/>
        </p:nvSpPr>
        <p:spPr>
          <a:xfrm>
            <a:off x="4806436" y="1049782"/>
            <a:ext cx="283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Pacman (Snapper)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4013C-0C30-444F-84E1-4BE68A3B46C7}"/>
              </a:ext>
            </a:extLst>
          </p:cNvPr>
          <p:cNvSpPr txBox="1"/>
          <p:nvPr/>
        </p:nvSpPr>
        <p:spPr>
          <a:xfrm>
            <a:off x="8737203" y="1092913"/>
            <a:ext cx="3175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Frogger (Hopper)</a:t>
            </a:r>
            <a:endParaRPr lang="en-GB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7C87A4-B117-4AA6-8D01-6AEABE8BF25D}"/>
              </a:ext>
            </a:extLst>
          </p:cNvPr>
          <p:cNvSpPr txBox="1"/>
          <p:nvPr/>
        </p:nvSpPr>
        <p:spPr>
          <a:xfrm>
            <a:off x="875919" y="4072219"/>
            <a:ext cx="3299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Defender (Planetoid)</a:t>
            </a:r>
            <a:endParaRPr lang="en-GB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292B30-8080-428E-9FF0-DD7845291240}"/>
              </a:ext>
            </a:extLst>
          </p:cNvPr>
          <p:cNvSpPr txBox="1"/>
          <p:nvPr/>
        </p:nvSpPr>
        <p:spPr>
          <a:xfrm>
            <a:off x="4806436" y="4072219"/>
            <a:ext cx="3498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Centipede (Bug Blaster)</a:t>
            </a:r>
            <a:endParaRPr lang="en-GB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F1B51D-7BB3-4B19-BB5F-96E2E9482B8A}"/>
              </a:ext>
            </a:extLst>
          </p:cNvPr>
          <p:cNvSpPr txBox="1"/>
          <p:nvPr/>
        </p:nvSpPr>
        <p:spPr>
          <a:xfrm>
            <a:off x="8708454" y="4072219"/>
            <a:ext cx="3299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Asteroids (Meteors)</a:t>
            </a:r>
            <a:endParaRPr lang="en-GB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699637-38A9-4C1E-9BDD-FB087624A619}"/>
              </a:ext>
            </a:extLst>
          </p:cNvPr>
          <p:cNvGrpSpPr/>
          <p:nvPr/>
        </p:nvGrpSpPr>
        <p:grpSpPr>
          <a:xfrm>
            <a:off x="840578" y="1464567"/>
            <a:ext cx="10529606" cy="2134457"/>
            <a:chOff x="591289" y="1504791"/>
            <a:chExt cx="10529606" cy="2134457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6EA5C1BF-871D-4176-BBE4-874EAA9388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289" y="1504791"/>
              <a:ext cx="2668071" cy="2134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8C1597A6-6BFC-4D58-B5D0-CD173FE831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147" y="1504791"/>
              <a:ext cx="2632981" cy="2134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1308E827-C854-4D7C-A5F3-388E649EE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7914" y="1504791"/>
              <a:ext cx="2632981" cy="2134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CD42CE-A7D2-4AC7-8E95-7C89D547D5AE}"/>
              </a:ext>
            </a:extLst>
          </p:cNvPr>
          <p:cNvGrpSpPr/>
          <p:nvPr/>
        </p:nvGrpSpPr>
        <p:grpSpPr>
          <a:xfrm>
            <a:off x="840578" y="4441551"/>
            <a:ext cx="10549525" cy="2162874"/>
            <a:chOff x="591289" y="4505295"/>
            <a:chExt cx="10549525" cy="2162874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95C39205-2000-4563-BBC1-111A5995B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289" y="4505295"/>
              <a:ext cx="2678498" cy="2134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177F8C51-6F98-4371-A772-3655D3898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147" y="4505295"/>
              <a:ext cx="2668071" cy="216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B7CE5071-57CF-4B36-A260-83A423608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7914" y="4505295"/>
              <a:ext cx="2652900" cy="2122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042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0ADCFEF-AA37-45F3-8D17-E2ED455C2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54340"/>
            <a:ext cx="10446973" cy="753737"/>
          </a:xfrm>
        </p:spPr>
        <p:txBody>
          <a:bodyPr/>
          <a:lstStyle/>
          <a:p>
            <a:r>
              <a:rPr lang="en-US" b="1" dirty="0">
                <a:latin typeface="ZX Spectrum 7" panose="02000000000000000000" pitchFamily="2" charset="0"/>
              </a:rPr>
              <a:t>Software - other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85DA4A-7803-4115-B6E9-CD00941B5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5818" y="1444283"/>
            <a:ext cx="8152698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Languages (ROMS)</a:t>
            </a:r>
          </a:p>
          <a:p>
            <a:pPr lvl="1"/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Basic, Pascal, Forth, BCPL, LISP, Logo/Turtle graphics</a:t>
            </a:r>
          </a:p>
          <a:p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Business</a:t>
            </a:r>
          </a:p>
          <a:p>
            <a:pPr lvl="1"/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 processors (</a:t>
            </a:r>
            <a:r>
              <a:rPr lang="en-US" dirty="0" err="1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Wordwise</a:t>
            </a:r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Spreadsheet (</a:t>
            </a:r>
            <a:r>
              <a:rPr lang="en-US" dirty="0" err="1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ViewSheet</a:t>
            </a:r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Accounting, Database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Educational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Physics, Electronics, Geography, Chemistry</a:t>
            </a:r>
          </a:p>
          <a:p>
            <a:pPr lvl="1"/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8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5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5A53D249-0A0C-4109-A459-BEB40B8B5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22" y="326037"/>
            <a:ext cx="10515600" cy="870160"/>
          </a:xfrm>
        </p:spPr>
        <p:txBody>
          <a:bodyPr/>
          <a:lstStyle/>
          <a:p>
            <a:r>
              <a:rPr lang="en-US" dirty="0">
                <a:solidFill>
                  <a:srgbClr val="D2C3A7"/>
                </a:solidFill>
              </a:rPr>
              <a:t>An Emulator you say…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19604A3-16A2-495E-A249-4A348413696B}"/>
              </a:ext>
            </a:extLst>
          </p:cNvPr>
          <p:cNvSpPr/>
          <p:nvPr/>
        </p:nvSpPr>
        <p:spPr>
          <a:xfrm>
            <a:off x="640628" y="1500273"/>
            <a:ext cx="5208698" cy="1928728"/>
          </a:xfrm>
          <a:prstGeom prst="wedgeRoundRectCallout">
            <a:avLst>
              <a:gd name="adj1" fmla="val -13159"/>
              <a:gd name="adj2" fmla="val 73281"/>
              <a:gd name="adj3" fmla="val 16667"/>
            </a:avLst>
          </a:prstGeom>
          <a:solidFill>
            <a:srgbClr val="BD3E15"/>
          </a:solidFill>
          <a:ln>
            <a:solidFill>
              <a:srgbClr val="CCBD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Allows software written for one type of computer to run without  modification on another…</a:t>
            </a:r>
            <a:endParaRPr lang="en-GB" sz="2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8C4DD93-2AC8-4AC9-801A-AD84A391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608" y="3832823"/>
            <a:ext cx="2361294" cy="2699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D27430-C293-4335-A487-C3AD6A9F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234" y="1407945"/>
            <a:ext cx="3328860" cy="2496645"/>
          </a:xfrm>
          <a:prstGeom prst="rect">
            <a:avLst/>
          </a:prstGeom>
        </p:spPr>
      </p:pic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3704F39A-3437-4DA4-8293-4BF58AF75B5F}"/>
              </a:ext>
            </a:extLst>
          </p:cNvPr>
          <p:cNvSpPr/>
          <p:nvPr/>
        </p:nvSpPr>
        <p:spPr>
          <a:xfrm>
            <a:off x="6532211" y="4180707"/>
            <a:ext cx="5142289" cy="1858713"/>
          </a:xfrm>
          <a:prstGeom prst="wedgeRoundRectCallout">
            <a:avLst>
              <a:gd name="adj1" fmla="val -27112"/>
              <a:gd name="adj2" fmla="val -75363"/>
              <a:gd name="adj3" fmla="val 16667"/>
            </a:avLst>
          </a:prstGeom>
          <a:solidFill>
            <a:srgbClr val="BD3E15"/>
          </a:solidFill>
          <a:ln>
            <a:solidFill>
              <a:srgbClr val="CCBD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… by recreating the hardware of the old system as software on the new system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0751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9CBE-FBFF-4CF7-836F-9916F3BA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754" y="62194"/>
            <a:ext cx="7150179" cy="1890021"/>
          </a:xfrm>
        </p:spPr>
        <p:txBody>
          <a:bodyPr>
            <a:noAutofit/>
          </a:bodyPr>
          <a:lstStyle/>
          <a:p>
            <a:r>
              <a:rPr lang="en-US" sz="96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+mn-lt"/>
              </a:rPr>
              <a:t>Step 1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F6AFBD-18AF-4A7C-ADB3-F9135E2C8571}"/>
              </a:ext>
            </a:extLst>
          </p:cNvPr>
          <p:cNvSpPr txBox="1">
            <a:spLocks/>
          </p:cNvSpPr>
          <p:nvPr/>
        </p:nvSpPr>
        <p:spPr>
          <a:xfrm>
            <a:off x="1804023" y="2222865"/>
            <a:ext cx="4069454" cy="13505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BD3E15"/>
                </a:solidFill>
                <a:latin typeface="+mn-lt"/>
              </a:rPr>
              <a:t>CPU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77DC08-540E-45E1-8281-1EF60BCA81CB}"/>
              </a:ext>
            </a:extLst>
          </p:cNvPr>
          <p:cNvSpPr txBox="1">
            <a:spLocks/>
          </p:cNvSpPr>
          <p:nvPr/>
        </p:nvSpPr>
        <p:spPr>
          <a:xfrm>
            <a:off x="3282209" y="4403705"/>
            <a:ext cx="5182535" cy="11376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BD3E15"/>
                </a:solidFill>
                <a:latin typeface="+mn-lt"/>
              </a:rPr>
              <a:t>Basic I/O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988B353-3ED7-46AD-8F78-30CE0FD755F2}"/>
              </a:ext>
            </a:extLst>
          </p:cNvPr>
          <p:cNvSpPr txBox="1">
            <a:spLocks/>
          </p:cNvSpPr>
          <p:nvPr/>
        </p:nvSpPr>
        <p:spPr>
          <a:xfrm>
            <a:off x="5621973" y="2239717"/>
            <a:ext cx="5070337" cy="13505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BD3E15"/>
                </a:solidFill>
                <a:latin typeface="+mn-lt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1795865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CDCFA3-43FB-4353-AD0C-399B19ADE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3" t="9612" r="2054" b="14726"/>
          <a:stretch/>
        </p:blipFill>
        <p:spPr>
          <a:xfrm>
            <a:off x="280490" y="1155622"/>
            <a:ext cx="4892562" cy="52002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5E083B1-CDE0-4B49-868F-092793834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54340"/>
            <a:ext cx="10446973" cy="75373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ZX Spectrum 7" panose="02000000000000000000" pitchFamily="2" charset="0"/>
              </a:rPr>
              <a:t>The 6502 Microprocessor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AC35D4-80C2-48A4-8F26-B04413814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875" y="1215319"/>
            <a:ext cx="6318670" cy="508144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Clock speed – 2 MHz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Transistors - ~3500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Buses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– 8 bit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 – 16 bit =&gt; 64K address space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Registers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Program counter (PC) 16 bit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Stack pointer (S) 8 bit =&gt; 256 byte stack!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Status register (P)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Accumulator (A) 8 bit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Index registers (X,Y) 8 bit</a:t>
            </a:r>
          </a:p>
          <a:p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589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F27C-B571-400A-AEED-D96B9AD1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Aside – comparison with a modern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5B929-9446-447C-B085-5575DBD80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193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255</Words>
  <Application>Microsoft Office PowerPoint</Application>
  <PresentationFormat>Widescreen</PresentationFormat>
  <Paragraphs>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ZX Spectrum 7</vt:lpstr>
      <vt:lpstr>Office Theme</vt:lpstr>
      <vt:lpstr>Towards Emulation of the BBC Micro Computer</vt:lpstr>
      <vt:lpstr>Some History</vt:lpstr>
      <vt:lpstr>Expansion</vt:lpstr>
      <vt:lpstr>Software - Games</vt:lpstr>
      <vt:lpstr>Software - other</vt:lpstr>
      <vt:lpstr>An Emulator you say…</vt:lpstr>
      <vt:lpstr>Step 1</vt:lpstr>
      <vt:lpstr>The 6502 Microprocessor</vt:lpstr>
      <vt:lpstr>Aside – comparison with a modern system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Harvey</dc:creator>
  <cp:lastModifiedBy>Paul Harvey</cp:lastModifiedBy>
  <cp:revision>43</cp:revision>
  <dcterms:created xsi:type="dcterms:W3CDTF">2021-04-25T10:47:06Z</dcterms:created>
  <dcterms:modified xsi:type="dcterms:W3CDTF">2021-04-25T18:12:10Z</dcterms:modified>
</cp:coreProperties>
</file>